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_rels/slideLayout3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6.xml.rels" ContentType="application/vnd.openxmlformats-package.relationships+xml"/>
  <Override PartName="/ppt/slideLayouts/slideLayout2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media/image29.jpeg" ContentType="image/jpeg"/>
  <Override PartName="/ppt/media/image23.jpeg" ContentType="image/jpeg"/>
  <Override PartName="/ppt/media/image22.png" ContentType="image/png"/>
  <Override PartName="/ppt/media/image20.png" ContentType="image/png"/>
  <Override PartName="/ppt/media/image26.jpeg" ContentType="image/jpeg"/>
  <Override PartName="/ppt/media/image18.jpeg" ContentType="image/jpeg"/>
  <Override PartName="/ppt/media/image35.jpeg" ContentType="image/jpeg"/>
  <Override PartName="/ppt/media/image25.jpeg" ContentType="image/jpeg"/>
  <Override PartName="/ppt/media/image8.jpeg" ContentType="image/jpeg"/>
  <Override PartName="/ppt/media/image10.jpeg" ContentType="image/jpeg"/>
  <Override PartName="/ppt/media/image9.jpeg" ContentType="image/jpeg"/>
  <Override PartName="/ppt/media/image13.jpeg" ContentType="image/jpeg"/>
  <Override PartName="/ppt/media/image36.png" ContentType="image/png"/>
  <Override PartName="/ppt/media/image11.jpeg" ContentType="image/jpeg"/>
  <Override PartName="/ppt/media/image15.png" ContentType="image/png"/>
  <Override PartName="/ppt/media/image12.jpeg" ContentType="image/jpeg"/>
  <Override PartName="/ppt/media/image32.jpeg" ContentType="image/jpeg"/>
  <Override PartName="/ppt/media/image24.jpeg" ContentType="image/jpeg"/>
  <Override PartName="/ppt/media/image37.jpeg" ContentType="image/jpeg"/>
  <Override PartName="/ppt/media/image30.png" ContentType="image/png"/>
  <Override PartName="/ppt/media/image38.jpeg" ContentType="image/jpeg"/>
  <Override PartName="/ppt/media/image7.png" ContentType="image/png"/>
  <Override PartName="/ppt/media/image39.jpeg" ContentType="image/jpeg"/>
  <Override PartName="/ppt/media/image6.png" ContentType="image/png"/>
  <Override PartName="/ppt/media/image4.jpeg" ContentType="image/jpeg"/>
  <Override PartName="/ppt/media/image5.jpeg" ContentType="image/jpeg"/>
  <Override PartName="/ppt/media/image3.png" ContentType="image/png"/>
  <Override PartName="/ppt/media/image31.png" ContentType="image/png"/>
  <Override PartName="/ppt/media/image28.jpeg" ContentType="image/jpeg"/>
  <Override PartName="/ppt/media/image1.png" ContentType="image/png"/>
  <Override PartName="/ppt/media/image19.jpeg" ContentType="image/jpeg"/>
  <Override PartName="/ppt/media/image21.png" ContentType="image/png"/>
  <Override PartName="/ppt/media/image27.jpeg" ContentType="image/jpeg"/>
  <Override PartName="/ppt/media/image14.jpeg" ContentType="image/jpeg"/>
  <Override PartName="/ppt/media/image16.jpeg" ContentType="image/jpeg"/>
  <Override PartName="/ppt/media/image33.jpeg" ContentType="image/jpeg"/>
  <Override PartName="/ppt/media/image17.jpeg" ContentType="image/jpeg"/>
  <Override PartName="/ppt/media/image2.png" ContentType="image/png"/>
  <Override PartName="/ppt/media/image34.jpeg" ContentType="image/jpeg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45.xml" ContentType="application/vnd.openxmlformats-officedocument.presentationml.slide+xml"/>
  <Override PartName="/ppt/slides/slide27.xml" ContentType="application/vnd.openxmlformats-officedocument.presentationml.slide+xml"/>
  <Override PartName="/ppt/slides/slide4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36.xml" ContentType="application/vnd.openxmlformats-officedocument.presentationml.slide+xml"/>
  <Override PartName="/ppt/slides/slide26.xml" ContentType="application/vnd.openxmlformats-officedocument.presentationml.slide+xml"/>
  <Override PartName="/ppt/slides/slide43.xml" ContentType="application/vnd.openxmlformats-officedocument.presentationml.slide+xml"/>
  <Override PartName="/ppt/slides/slide18.xml" ContentType="application/vnd.openxmlformats-officedocument.presentationml.slide+xml"/>
  <Override PartName="/ppt/slides/slide35.xml" ContentType="application/vnd.openxmlformats-officedocument.presentationml.slide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40.xml.rels" ContentType="application/vnd.openxmlformats-package.relationships+xml"/>
  <Override PartName="/ppt/slides/_rels/slide15.xml.rels" ContentType="application/vnd.openxmlformats-package.relationships+xml"/>
  <Override PartName="/ppt/slides/_rels/slide32.xml.rels" ContentType="application/vnd.openxmlformats-package.relationships+xml"/>
  <Override PartName="/ppt/slides/_rels/slide31.xml.rels" ContentType="application/vnd.openxmlformats-package.relationships+xml"/>
  <Override PartName="/ppt/slides/_rels/slide14.xml.rels" ContentType="application/vnd.openxmlformats-package.relationships+xml"/>
  <Override PartName="/ppt/slides/_rels/slide3.xml.rels" ContentType="application/vnd.openxmlformats-package.relationships+xml"/>
  <Override PartName="/ppt/slides/_rels/slide37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9.xml.rels" ContentType="application/vnd.openxmlformats-package.relationships+xml"/>
  <Override PartName="/ppt/slides/_rels/slide6.xml.rels" ContentType="application/vnd.openxmlformats-package.relationships+xml"/>
  <Override PartName="/ppt/slides/_rels/slide42.xml.rels" ContentType="application/vnd.openxmlformats-package.relationships+xml"/>
  <Override PartName="/ppt/slides/_rels/slide25.xml.rels" ContentType="application/vnd.openxmlformats-package.relationships+xml"/>
  <Override PartName="/ppt/slides/_rels/slide34.xml.rels" ContentType="application/vnd.openxmlformats-package.relationships+xml"/>
  <Override PartName="/ppt/slides/_rels/slide17.xml.rels" ContentType="application/vnd.openxmlformats-package.relationships+xml"/>
  <Override PartName="/ppt/slides/_rels/slide5.xml.rels" ContentType="application/vnd.openxmlformats-package.relationships+xml"/>
  <Override PartName="/ppt/slides/_rels/slide18.xml.rels" ContentType="application/vnd.openxmlformats-package.relationships+xml"/>
  <Override PartName="/ppt/slides/_rels/slide35.xml.rels" ContentType="application/vnd.openxmlformats-package.relationships+xml"/>
  <Override PartName="/ppt/slides/_rels/slide26.xml.rels" ContentType="application/vnd.openxmlformats-package.relationships+xml"/>
  <Override PartName="/ppt/slides/_rels/slide43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4.xml.rels" ContentType="application/vnd.openxmlformats-package.relationships+xml"/>
  <Override PartName="/ppt/slides/_rels/slide21.xml.rels" ContentType="application/vnd.openxmlformats-package.relationships+xml"/>
  <Override PartName="/ppt/slides/_rels/slide30.xml.rels" ContentType="application/vnd.openxmlformats-package.relationships+xml"/>
  <Override PartName="/ppt/slides/_rels/slide13.xml.rels" ContentType="application/vnd.openxmlformats-package.relationships+xml"/>
  <Override PartName="/ppt/slides/_rels/slide28.xml.rels" ContentType="application/vnd.openxmlformats-package.relationships+xml"/>
  <Override PartName="/ppt/slides/_rels/slide1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33.xml.rels" ContentType="application/vnd.openxmlformats-package.relationships+xml"/>
  <Override PartName="/ppt/slides/_rels/slide16.xml.rels" ContentType="application/vnd.openxmlformats-package.relationships+xml"/>
  <Override PartName="/ppt/slides/_rels/slide4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slide25.xml" ContentType="application/vnd.openxmlformats-officedocument.presentationml.slide+xml"/>
  <Override PartName="/ppt/slides/slide42.xml" ContentType="application/vnd.openxmlformats-officedocument.presentationml.slide+xml"/>
  <Override PartName="/ppt/slides/slide17.xml" ContentType="application/vnd.openxmlformats-officedocument.presentationml.slide+xml"/>
  <Override PartName="/ppt/slides/slide34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39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38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37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31.xml" ContentType="application/vnd.openxmlformats-officedocument.presentationml.slide+xml"/>
  <Override PartName="/ppt/slides/slide15.xml" ContentType="application/vnd.openxmlformats-officedocument.presentationml.slide+xml"/>
  <Override PartName="/ppt/slides/slide32.xml" ContentType="application/vnd.openxmlformats-officedocument.presentationml.slide+xml"/>
  <Override PartName="/ppt/slides/slide23.xml" ContentType="application/vnd.openxmlformats-officedocument.presentationml.slide+xml"/>
  <Override PartName="/ppt/slides/slide40.xml" ContentType="application/vnd.openxmlformats-officedocument.presentationml.slide+xml"/>
  <Override PartName="/ppt/slides/slide16.xml" ContentType="application/vnd.openxmlformats-officedocument.presentationml.slide+xml"/>
  <Override PartName="/ppt/slides/slide33.xml" ContentType="application/vnd.openxmlformats-officedocument.presentationml.slide+xml"/>
  <Override PartName="/ppt/slides/slide24.xml" ContentType="application/vnd.openxmlformats-officedocument.presentationml.slide+xml"/>
  <Override PartName="/ppt/slides/slide4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presProps" Target="presProps.xml"/>
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png>
</file>

<file path=ppt/media/image37.jpeg>
</file>

<file path=ppt/media/image38.jpeg>
</file>

<file path=ppt/media/image39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25760" cy="68346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42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E8440E0-6368-4547-8089-156028CD61E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19260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600" cy="54648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440" cy="49860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19260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25760" cy="68346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687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1444760" y="0"/>
            <a:ext cx="725760" cy="68346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11438640" y="6453360"/>
            <a:ext cx="742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D6480E1-E7AC-4C5F-8190-96E4EE93A32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912240" y="1268280"/>
            <a:ext cx="919260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600" cy="546480"/>
          </a:xfrm>
          <a:prstGeom prst="rect">
            <a:avLst/>
          </a:prstGeom>
          <a:ln w="0">
            <a:noFill/>
          </a:ln>
        </p:spPr>
      </p:pic>
      <p:pic>
        <p:nvPicPr>
          <p:cNvPr id="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440" cy="498600"/>
          </a:xfrm>
          <a:prstGeom prst="rect">
            <a:avLst/>
          </a:prstGeom>
          <a:ln w="0">
            <a:noFill/>
          </a:ln>
        </p:spPr>
      </p:pic>
      <p:sp>
        <p:nvSpPr>
          <p:cNvPr id="51" name="CustomShape 4"/>
          <p:cNvSpPr/>
          <p:nvPr/>
        </p:nvSpPr>
        <p:spPr>
          <a:xfrm>
            <a:off x="11444760" y="0"/>
            <a:ext cx="725760" cy="68346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2" name="CustomShape 5"/>
          <p:cNvSpPr/>
          <p:nvPr/>
        </p:nvSpPr>
        <p:spPr>
          <a:xfrm>
            <a:off x="11438640" y="6453360"/>
            <a:ext cx="742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A3B74A2-C024-4817-A40E-ABF1268259F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0" y="6642720"/>
            <a:ext cx="121687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11444760" y="0"/>
            <a:ext cx="723600" cy="6832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11438640" y="6453360"/>
            <a:ext cx="7405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773DAA8-594C-463E-877F-A1E2721CA66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CustomShape 3"/>
          <p:cNvSpPr/>
          <p:nvPr/>
        </p:nvSpPr>
        <p:spPr>
          <a:xfrm>
            <a:off x="912240" y="1268280"/>
            <a:ext cx="9190440" cy="34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440" cy="544320"/>
          </a:xfrm>
          <a:prstGeom prst="rect">
            <a:avLst/>
          </a:prstGeom>
          <a:ln w="0">
            <a:noFill/>
          </a:ln>
        </p:spPr>
      </p:pic>
      <p:pic>
        <p:nvPicPr>
          <p:cNvPr id="13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0280" cy="496440"/>
          </a:xfrm>
          <a:prstGeom prst="rect">
            <a:avLst/>
          </a:prstGeom>
          <a:ln w="0">
            <a:noFill/>
          </a:ln>
        </p:spPr>
      </p:pic>
      <p:sp>
        <p:nvSpPr>
          <p:cNvPr id="135" name="CustomShape 4"/>
          <p:cNvSpPr/>
          <p:nvPr/>
        </p:nvSpPr>
        <p:spPr>
          <a:xfrm>
            <a:off x="912240" y="1268280"/>
            <a:ext cx="9190440" cy="34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6" name="CustomShape 5"/>
          <p:cNvSpPr/>
          <p:nvPr/>
        </p:nvSpPr>
        <p:spPr>
          <a:xfrm>
            <a:off x="11444760" y="0"/>
            <a:ext cx="723600" cy="68324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7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3.0/" TargetMode="External"/><Relationship Id="rId2" Type="http://schemas.openxmlformats.org/officeDocument/2006/relationships/hyperlink" Target="https://creativecommons.org/licenses/by-sa/2.0/" TargetMode="External"/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5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-sa/3.0/" TargetMode="External"/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5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creativecommons.org/licenses/by-sa/2.0/" TargetMode="External"/><Relationship Id="rId4" Type="http://schemas.openxmlformats.org/officeDocument/2006/relationships/image" Target="../media/image14.jpeg"/><Relationship Id="rId5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creativecommons.org/licenses/by-sa/3.0/" TargetMode="External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creativecommons.org/licenses/by-sa/4.0/" TargetMode="External"/><Relationship Id="rId5" Type="http://schemas.openxmlformats.org/officeDocument/2006/relationships/image" Target="../media/image17.jpeg"/><Relationship Id="rId6" Type="http://schemas.openxmlformats.org/officeDocument/2006/relationships/image" Target="../media/image18.jpeg"/><Relationship Id="rId7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9.jpe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image" Target="../media/image19.jpe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image" Target="../media/image19.jpe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3.0" TargetMode="External"/><Relationship Id="rId2" Type="http://schemas.openxmlformats.org/officeDocument/2006/relationships/hyperlink" Target="https://creativecommons.org/licenses/by/2.0/deed.en" TargetMode="External"/><Relationship Id="rId3" Type="http://schemas.openxmlformats.org/officeDocument/2006/relationships/image" Target="../media/image23.jpeg"/><Relationship Id="rId4" Type="http://schemas.openxmlformats.org/officeDocument/2006/relationships/image" Target="../media/image24.jpeg"/><Relationship Id="rId5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/2.0/" TargetMode="External"/><Relationship Id="rId3" Type="http://schemas.openxmlformats.org/officeDocument/2006/relationships/hyperlink" Target="https://creativecommons.org/licenses/by-nc-sa/2.0/" TargetMode="External"/><Relationship Id="rId4" Type="http://schemas.openxmlformats.org/officeDocument/2006/relationships/image" Target="../media/image25.jpeg"/><Relationship Id="rId5" Type="http://schemas.openxmlformats.org/officeDocument/2006/relationships/image" Target="../media/image26.jpeg"/><Relationship Id="rId6" Type="http://schemas.openxmlformats.org/officeDocument/2006/relationships/image" Target="../media/image27.jpeg"/><Relationship Id="rId7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hyperlink" Target="https://creativecommons.org/licenses/by-sa/3.0/" TargetMode="External"/><Relationship Id="rId3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hyperlink" Target="https://creativecommons.org/licenses/by-sa/4.0/" TargetMode="External"/><Relationship Id="rId5" Type="http://schemas.openxmlformats.org/officeDocument/2006/relationships/hyperlink" Target="https://creativecommons.org/licenses/by-sa/4.0/" TargetMode="External"/><Relationship Id="rId6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creativecommons.org/licenses/by-nc-nd/2.0/" TargetMode="External"/><Relationship Id="rId4" Type="http://schemas.openxmlformats.org/officeDocument/2006/relationships/hyperlink" Target="https://creativecommons.org/licenses/by/2.0/" TargetMode="External"/><Relationship Id="rId5" Type="http://schemas.openxmlformats.org/officeDocument/2006/relationships/hyperlink" Target="https://creativecommons.org/licenses/by-sa/2.0/" TargetMode="External"/><Relationship Id="rId6" Type="http://schemas.openxmlformats.org/officeDocument/2006/relationships/image" Target="../media/image33.jpeg"/><Relationship Id="rId7" Type="http://schemas.openxmlformats.org/officeDocument/2006/relationships/image" Target="../media/image34.jpeg"/><Relationship Id="rId8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creativecommons.org/licenses/by-nc-nd/2.0/" TargetMode="External"/><Relationship Id="rId4" Type="http://schemas.openxmlformats.org/officeDocument/2006/relationships/hyperlink" Target="https://creativecommons.org/licenses/by/2.0/" TargetMode="External"/><Relationship Id="rId5" Type="http://schemas.openxmlformats.org/officeDocument/2006/relationships/hyperlink" Target="https://creativecommons.org/licenses/by-sa/2.0/" TargetMode="External"/><Relationship Id="rId6" Type="http://schemas.openxmlformats.org/officeDocument/2006/relationships/image" Target="../media/image35.jpeg"/><Relationship Id="rId7" Type="http://schemas.openxmlformats.org/officeDocument/2006/relationships/image" Target="../media/image33.jpeg"/><Relationship Id="rId8" Type="http://schemas.openxmlformats.org/officeDocument/2006/relationships/image" Target="../media/image34.jpeg"/><Relationship Id="rId9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hyperlink" Target="https://www.sciencedirect.com/science/article/abs/pii/S0304423815301758" TargetMode="External"/><Relationship Id="rId2" Type="http://schemas.openxmlformats.org/officeDocument/2006/relationships/hyperlink" Target="https://commons.wikimedia.org/wiki/File:Gravel_in_Plant_Container_Causing_Wet_Soil_Graphic.png" TargetMode="External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7.jpeg"/><Relationship Id="rId2" Type="http://schemas.openxmlformats.org/officeDocument/2006/relationships/hyperlink" Target="https://creativecommons.org/licenses/by-sa/2.0/" TargetMode="External"/><Relationship Id="rId3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hyperlink" Target="https://magazin.tu-braunschweig.de/en/m-post/growing-plants-in-a-spaceship-on-the-oker/" TargetMode="External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nc-nd/2.0/" TargetMode="External"/><Relationship Id="rId2" Type="http://schemas.openxmlformats.org/officeDocument/2006/relationships/image" Target="../media/image38.jpeg"/><Relationship Id="rId3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nc-nd/2.0/" TargetMode="Externa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38.jpeg"/><Relationship Id="rId4" Type="http://schemas.openxmlformats.org/officeDocument/2006/relationships/image" Target="../media/image39.jpeg"/><Relationship Id="rId5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hyperlink" Target="https://agroforestry.org/" TargetMode="External"/><Relationship Id="rId2" Type="http://schemas.openxmlformats.org/officeDocument/2006/relationships/hyperlink" Target="https://www.transitionmonty.org/uploads/6/5/4/9/6549206/essence_of_pc_ebook_1.pdf" TargetMode="External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www.sciencedirect.com/science/article/pii/S0921344920302354?via%3Dihub" TargetMode="Externa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hyperlink" Target="https://gimletmedia.com/shows/howtosaveaplanet/2ohrzva" TargetMode="External"/><Relationship Id="rId2" Type="http://schemas.openxmlformats.org/officeDocument/2006/relationships/hyperlink" Target="https://radiopublic.com/hot-farm-WYEJAw/episodes" TargetMode="External"/><Relationship Id="rId3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/2.0/" TargetMode="External"/><Relationship Id="rId2" Type="http://schemas.openxmlformats.org/officeDocument/2006/relationships/hyperlink" Target="https://creativecommons.org/licenses/by-sa/3.0/" TargetMode="External"/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link.springer.com/article/10.1007/s13399-021-01504-y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527400" y="1412640"/>
            <a:ext cx="10345680" cy="113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527400" y="2852640"/>
            <a:ext cx="10345680" cy="235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07: Technology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</a:t>
            </a:r>
            <a:r>
              <a:rPr b="0" lang="de-DE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Anant Sujatanagarjuna</a:t>
            </a:r>
            <a:br>
              <a:rPr sz="1600"/>
            </a:b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M.A. Theresa Sommer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335520" y="4406760"/>
            <a:ext cx="10728000" cy="133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Alternative Sources of energy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335520" y="2906640"/>
            <a:ext cx="10728000" cy="147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 Sources of Energy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Wind and Solar Farms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CustomShape 3"/>
          <p:cNvSpPr/>
          <p:nvPr/>
        </p:nvSpPr>
        <p:spPr>
          <a:xfrm>
            <a:off x="274320" y="6447600"/>
            <a:ext cx="1052352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hpgruesen – https://upload.wikimedia.org/wikipedia/commons/3/32/Renewable_energy_park.jpg – CC0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0" name="" descr=""/>
          <p:cNvPicPr/>
          <p:nvPr/>
        </p:nvPicPr>
        <p:blipFill>
          <a:blip r:embed="rId1"/>
          <a:stretch/>
        </p:blipFill>
        <p:spPr>
          <a:xfrm>
            <a:off x="2520720" y="1629720"/>
            <a:ext cx="6803280" cy="4750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 Sources of Energy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Tidal Power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269280" y="6316560"/>
            <a:ext cx="10523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Fundy – https://upload.wikimedia.org/wikipedia/commons/2/25/Seaflow_raised_16_jun_03.jpg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3.0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George Brown – https://upload.wikimedia.org/wikipedia/commons/d/d8/Eday_Tidal_Generator%2C_Fall_of_Warness_-_geograph.org.uk_-_1884742.jpg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4" name="" descr=""/>
          <p:cNvPicPr/>
          <p:nvPr/>
        </p:nvPicPr>
        <p:blipFill>
          <a:blip r:embed="rId3"/>
          <a:stretch/>
        </p:blipFill>
        <p:spPr>
          <a:xfrm>
            <a:off x="822960" y="1629720"/>
            <a:ext cx="4205160" cy="4655160"/>
          </a:xfrm>
          <a:prstGeom prst="rect">
            <a:avLst/>
          </a:prstGeom>
          <a:ln w="0">
            <a:noFill/>
          </a:ln>
        </p:spPr>
      </p:pic>
      <p:pic>
        <p:nvPicPr>
          <p:cNvPr id="215" name="" descr=""/>
          <p:cNvPicPr/>
          <p:nvPr/>
        </p:nvPicPr>
        <p:blipFill>
          <a:blip r:embed="rId4"/>
          <a:stretch/>
        </p:blipFill>
        <p:spPr>
          <a:xfrm>
            <a:off x="6021360" y="2286000"/>
            <a:ext cx="4582800" cy="3056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 Sources of Energy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Fusion Power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91440" y="6316560"/>
            <a:ext cx="10523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EUROfusion – https://upload.wikimedia.org/wikipedia/commons/e/e9/EUROfusion_schematic_diagram_of_fusion_power_plant.jpg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Robert Mumgaard – https://upload.wikimedia.org/wikipedia/commons/8/89/Alcator_C-Mod_Fisheye_from_Fport.jpg –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3.0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9" name="" descr=""/>
          <p:cNvPicPr/>
          <p:nvPr/>
        </p:nvPicPr>
        <p:blipFill>
          <a:blip r:embed="rId3"/>
          <a:srcRect l="0" t="16250" r="0" b="18665"/>
          <a:stretch/>
        </p:blipFill>
        <p:spPr>
          <a:xfrm>
            <a:off x="155520" y="1645920"/>
            <a:ext cx="7979760" cy="2918160"/>
          </a:xfrm>
          <a:prstGeom prst="rect">
            <a:avLst/>
          </a:prstGeom>
          <a:ln w="0">
            <a:noFill/>
          </a:ln>
        </p:spPr>
      </p:pic>
      <p:pic>
        <p:nvPicPr>
          <p:cNvPr id="220" name="" descr=""/>
          <p:cNvPicPr/>
          <p:nvPr/>
        </p:nvPicPr>
        <p:blipFill>
          <a:blip r:embed="rId4"/>
          <a:stretch/>
        </p:blipFill>
        <p:spPr>
          <a:xfrm>
            <a:off x="7866360" y="3931920"/>
            <a:ext cx="3926520" cy="2575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 Sources of Energy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Power-to-X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3" name="" descr=""/>
          <p:cNvPicPr/>
          <p:nvPr/>
        </p:nvPicPr>
        <p:blipFill>
          <a:blip r:embed="rId1"/>
          <a:srcRect l="3692" t="12999" r="3906" b="5"/>
          <a:stretch/>
        </p:blipFill>
        <p:spPr>
          <a:xfrm>
            <a:off x="4846320" y="1646280"/>
            <a:ext cx="6489360" cy="4568760"/>
          </a:xfrm>
          <a:prstGeom prst="rect">
            <a:avLst/>
          </a:prstGeom>
          <a:ln w="0">
            <a:noFill/>
          </a:ln>
        </p:spPr>
      </p:pic>
      <p:sp>
        <p:nvSpPr>
          <p:cNvPr id="224" name="CustomShape 3"/>
          <p:cNvSpPr/>
          <p:nvPr/>
        </p:nvSpPr>
        <p:spPr>
          <a:xfrm>
            <a:off x="263520" y="6311160"/>
            <a:ext cx="10523520" cy="67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Yo-Co-Man – https://upload.wikimedia.org/wikipedia/commons/0/08/Lithium_Iron_Phosphate_LiFePO4_Cells_700Ah_in_Parallel_and_Series_and_Busbar_-_1.jpg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Oeko-Institute e.V. – https://www.flickr.com/photos/oekoinstitut/48378513216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5" name="" descr=""/>
          <p:cNvPicPr/>
          <p:nvPr/>
        </p:nvPicPr>
        <p:blipFill>
          <a:blip r:embed="rId4"/>
          <a:stretch/>
        </p:blipFill>
        <p:spPr>
          <a:xfrm>
            <a:off x="152640" y="2468880"/>
            <a:ext cx="4142160" cy="3106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 Sources of Energy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Green Hydrogen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2194560" y="1584720"/>
            <a:ext cx="6809040" cy="4447440"/>
          </a:xfrm>
          <a:prstGeom prst="rect">
            <a:avLst/>
          </a:prstGeom>
          <a:ln w="0">
            <a:noFill/>
          </a:ln>
        </p:spPr>
      </p:pic>
      <p:sp>
        <p:nvSpPr>
          <p:cNvPr id="229" name="CustomShape 3"/>
          <p:cNvSpPr/>
          <p:nvPr/>
        </p:nvSpPr>
        <p:spPr>
          <a:xfrm>
            <a:off x="274320" y="6447600"/>
            <a:ext cx="1052352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Rh2netwrok – https://upload.wikimedia.org/wikipedia/commons/6/6f/RH2cycle.png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3.0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335520" y="4406760"/>
            <a:ext cx="10728000" cy="133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Electrification / Decarbonization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335520" y="2906640"/>
            <a:ext cx="10728000" cy="147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Electrification / Decarbonization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Electrify Everything (e.g. your home)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335520" y="1268280"/>
            <a:ext cx="10732680" cy="50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Rooftop solar panels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Home storage battery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Battery electric vehicles (bidirectional charging)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Electric cooking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Heat pump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Heating / cooling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Water heater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Dryer (clothes)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Etc.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Why? → Your home directly benefits (“more green”) from the general electric grid moving towards renewable energies.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Electrification / Decarbonization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Electrify Everything (e.g. your home)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335520" y="1268280"/>
            <a:ext cx="10732680" cy="50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Rooftop solar panels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Home storage battery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Battery electric vehicles (bidirectional charging)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Electric cooking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Heat pump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Heating / cooling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Water heater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Dryer (clothes)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Etc.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Why?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Your home directly benefits (“more green”) from the general electric grid moving towards renewable energies.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CustomShape 4"/>
          <p:cNvSpPr/>
          <p:nvPr/>
        </p:nvSpPr>
        <p:spPr>
          <a:xfrm>
            <a:off x="371520" y="4846320"/>
            <a:ext cx="10781280" cy="10944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Electrification / Decarbonization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Electrify Everything (e.g. your home)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CustomShape 3"/>
          <p:cNvSpPr/>
          <p:nvPr/>
        </p:nvSpPr>
        <p:spPr>
          <a:xfrm>
            <a:off x="335520" y="1268280"/>
            <a:ext cx="10732680" cy="50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Rooftop solar panels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Home storage battery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Battery electric vehicles (bidirectional charging)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Electric cooking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Heat pump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Heating / cooling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Water heater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Dryer (clothes)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Etc.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Why? → Your home directly benefits (“more green”) from the general electric grid moving towards renewable energies.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CustomShape 4"/>
          <p:cNvSpPr/>
          <p:nvPr/>
        </p:nvSpPr>
        <p:spPr>
          <a:xfrm>
            <a:off x="371520" y="4846320"/>
            <a:ext cx="10781280" cy="10944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335520" y="764640"/>
            <a:ext cx="1072980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335520" y="1268280"/>
            <a:ext cx="10729800" cy="50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71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71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Electrification / Decarbonization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Alternative Forms of Transportation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5" name="Grafik 4" descr=""/>
          <p:cNvPicPr/>
          <p:nvPr/>
        </p:nvPicPr>
        <p:blipFill>
          <a:blip r:embed="rId1"/>
          <a:stretch/>
        </p:blipFill>
        <p:spPr>
          <a:xfrm>
            <a:off x="432720" y="2261160"/>
            <a:ext cx="4386240" cy="3039480"/>
          </a:xfrm>
          <a:prstGeom prst="rect">
            <a:avLst/>
          </a:prstGeom>
          <a:ln w="0">
            <a:noFill/>
          </a:ln>
        </p:spPr>
      </p:pic>
      <p:sp>
        <p:nvSpPr>
          <p:cNvPr id="246" name="CustomShape 3"/>
          <p:cNvSpPr/>
          <p:nvPr/>
        </p:nvSpPr>
        <p:spPr>
          <a:xfrm>
            <a:off x="263520" y="6128280"/>
            <a:ext cx="10797840" cy="55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Fanny Schertzer – https://upload.wikimedia.org/wikipedia/commons/8/87/Hsc_fjord_cat_hirtshals.jpg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3.0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Zorro2212 – https://upload.wikimedia.org/wikipedia/commons/a/a0/European_Sustainable_Mobility_Week_in_%C5%81%C3%B3d%C5%BA_September_2015_09.jpg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7" name="" descr=""/>
          <p:cNvPicPr/>
          <p:nvPr/>
        </p:nvPicPr>
        <p:blipFill>
          <a:blip r:embed="rId5"/>
          <a:stretch/>
        </p:blipFill>
        <p:spPr>
          <a:xfrm>
            <a:off x="6450840" y="764640"/>
            <a:ext cx="4153320" cy="2381760"/>
          </a:xfrm>
          <a:prstGeom prst="rect">
            <a:avLst/>
          </a:prstGeom>
          <a:ln w="0">
            <a:noFill/>
          </a:ln>
        </p:spPr>
      </p:pic>
      <p:pic>
        <p:nvPicPr>
          <p:cNvPr id="248" name="" descr=""/>
          <p:cNvPicPr/>
          <p:nvPr/>
        </p:nvPicPr>
        <p:blipFill>
          <a:blip r:embed="rId6"/>
          <a:stretch/>
        </p:blipFill>
        <p:spPr>
          <a:xfrm>
            <a:off x="6949440" y="3291840"/>
            <a:ext cx="4296240" cy="2875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Electrification / Decarbonization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Alternative Forms of Transportation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269280" y="6316560"/>
            <a:ext cx="10523520" cy="51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Matti Blume – https://upload.wikimedia.org/wikipedia/commons/b/ba/Eviation_Alice%2C_Paris_Air_Show_2019%2C_Le_Bourget_%28SIAE8856%29.jpg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2" name="" descr=""/>
          <p:cNvPicPr/>
          <p:nvPr/>
        </p:nvPicPr>
        <p:blipFill>
          <a:blip r:embed="rId2"/>
          <a:stretch/>
        </p:blipFill>
        <p:spPr>
          <a:xfrm>
            <a:off x="329040" y="2651760"/>
            <a:ext cx="4788720" cy="2692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Electrification / Decarbonization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Alternative Forms of Transportation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CustomShape 3"/>
          <p:cNvSpPr/>
          <p:nvPr/>
        </p:nvSpPr>
        <p:spPr>
          <a:xfrm>
            <a:off x="274320" y="6492240"/>
            <a:ext cx="10523520" cy="53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1.Matti Blume – https://upload.wikimedia.org/wikipedia/commons/b/ba/Eviation_Alice%2C_Paris_Air_Show_2019%2C_Le_Bourget_%28SIAE8856%29.jpg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6" name="" descr=""/>
          <p:cNvPicPr/>
          <p:nvPr/>
        </p:nvPicPr>
        <p:blipFill>
          <a:blip r:embed="rId3"/>
          <a:stretch/>
        </p:blipFill>
        <p:spPr>
          <a:xfrm>
            <a:off x="329040" y="2651760"/>
            <a:ext cx="4788720" cy="2692440"/>
          </a:xfrm>
          <a:prstGeom prst="rect">
            <a:avLst/>
          </a:prstGeom>
          <a:ln w="0">
            <a:noFill/>
          </a:ln>
        </p:spPr>
      </p:pic>
      <p:sp>
        <p:nvSpPr>
          <p:cNvPr id="257" name="CustomShape 4"/>
          <p:cNvSpPr/>
          <p:nvPr/>
        </p:nvSpPr>
        <p:spPr>
          <a:xfrm>
            <a:off x="5577840" y="3840480"/>
            <a:ext cx="583200" cy="2602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008c4f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58" name="" descr=""/>
          <p:cNvPicPr/>
          <p:nvPr/>
        </p:nvPicPr>
        <p:blipFill>
          <a:blip r:embed="rId4"/>
          <a:stretch/>
        </p:blipFill>
        <p:spPr>
          <a:xfrm>
            <a:off x="6949440" y="687240"/>
            <a:ext cx="3562200" cy="2967480"/>
          </a:xfrm>
          <a:prstGeom prst="rect">
            <a:avLst/>
          </a:prstGeom>
          <a:ln w="0">
            <a:noFill/>
          </a:ln>
        </p:spPr>
      </p:pic>
      <p:pic>
        <p:nvPicPr>
          <p:cNvPr id="259" name="" descr=""/>
          <p:cNvPicPr/>
          <p:nvPr/>
        </p:nvPicPr>
        <p:blipFill>
          <a:blip r:embed="rId5"/>
          <a:stretch/>
        </p:blipFill>
        <p:spPr>
          <a:xfrm>
            <a:off x="6675120" y="3801240"/>
            <a:ext cx="4111920" cy="2688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Electrification / Decarbonization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Alternative Forms of Transportation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274320" y="6492240"/>
            <a:ext cx="10523520" cy="53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1.Matti Blume – https://upload.wikimedia.org/wikipedia/commons/b/ba/Eviation_Alice%2C_Paris_Air_Show_2019%2C_Le_Bourget_%28SIAE8856%29.jpg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3" name="" descr=""/>
          <p:cNvPicPr/>
          <p:nvPr/>
        </p:nvPicPr>
        <p:blipFill>
          <a:blip r:embed="rId3"/>
          <a:stretch/>
        </p:blipFill>
        <p:spPr>
          <a:xfrm>
            <a:off x="329040" y="2651760"/>
            <a:ext cx="4788720" cy="2692440"/>
          </a:xfrm>
          <a:prstGeom prst="rect">
            <a:avLst/>
          </a:prstGeom>
          <a:ln w="0">
            <a:noFill/>
          </a:ln>
        </p:spPr>
      </p:pic>
      <p:sp>
        <p:nvSpPr>
          <p:cNvPr id="264" name="CustomShape 4"/>
          <p:cNvSpPr/>
          <p:nvPr/>
        </p:nvSpPr>
        <p:spPr>
          <a:xfrm>
            <a:off x="5577840" y="3840480"/>
            <a:ext cx="583200" cy="2602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008c4f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5" name="" descr=""/>
          <p:cNvPicPr/>
          <p:nvPr/>
        </p:nvPicPr>
        <p:blipFill>
          <a:blip r:embed="rId4"/>
          <a:stretch/>
        </p:blipFill>
        <p:spPr>
          <a:xfrm>
            <a:off x="6949440" y="687240"/>
            <a:ext cx="3562200" cy="2967480"/>
          </a:xfrm>
          <a:prstGeom prst="rect">
            <a:avLst/>
          </a:prstGeom>
          <a:ln w="0">
            <a:noFill/>
          </a:ln>
        </p:spPr>
      </p:pic>
      <p:pic>
        <p:nvPicPr>
          <p:cNvPr id="266" name="" descr=""/>
          <p:cNvPicPr/>
          <p:nvPr/>
        </p:nvPicPr>
        <p:blipFill>
          <a:blip r:embed="rId5"/>
          <a:stretch/>
        </p:blipFill>
        <p:spPr>
          <a:xfrm>
            <a:off x="6675120" y="3801240"/>
            <a:ext cx="4111920" cy="2688120"/>
          </a:xfrm>
          <a:prstGeom prst="rect">
            <a:avLst/>
          </a:prstGeom>
          <a:ln w="0">
            <a:noFill/>
          </a:ln>
        </p:spPr>
      </p:pic>
      <p:sp>
        <p:nvSpPr>
          <p:cNvPr id="267" name="CustomShape 5"/>
          <p:cNvSpPr/>
          <p:nvPr/>
        </p:nvSpPr>
        <p:spPr>
          <a:xfrm rot="3283800">
            <a:off x="4968720" y="3429000"/>
            <a:ext cx="7616160" cy="209880"/>
          </a:xfrm>
          <a:prstGeom prst="rect">
            <a:avLst/>
          </a:pr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68" name="CustomShape 6"/>
          <p:cNvSpPr/>
          <p:nvPr/>
        </p:nvSpPr>
        <p:spPr>
          <a:xfrm rot="7602000">
            <a:off x="4955400" y="3450960"/>
            <a:ext cx="7616160" cy="209880"/>
          </a:xfrm>
          <a:prstGeom prst="rect">
            <a:avLst/>
          </a:pr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Electrification / Decarbonization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Biofuel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263520" y="6311160"/>
            <a:ext cx="10523520" cy="65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Muhammad Rizwan Javed, Muhammad Junaid Bilal, Muhammad Umer Farooq Ashraf, Aamir Waqar, Muhammad Aamer Mehmood, Maida Saeed and Naima Nashat. – https://upload.wikimedia.org/wikipedia/commons/d/d9/Types_and_generation_of_biofuels.png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2" name="" descr=""/>
          <p:cNvPicPr/>
          <p:nvPr/>
        </p:nvPicPr>
        <p:blipFill>
          <a:blip r:embed="rId2"/>
          <a:srcRect l="0" t="1142" r="0" b="0"/>
          <a:stretch/>
        </p:blipFill>
        <p:spPr>
          <a:xfrm>
            <a:off x="1920240" y="1811160"/>
            <a:ext cx="7385040" cy="4403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335520" y="4406760"/>
            <a:ext cx="10728000" cy="133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Climate-resilient Food Production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335520" y="2906640"/>
            <a:ext cx="10728000" cy="147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Introduction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CustomShape 3"/>
          <p:cNvSpPr/>
          <p:nvPr/>
        </p:nvSpPr>
        <p:spPr>
          <a:xfrm>
            <a:off x="263520" y="6356520"/>
            <a:ext cx="77738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Tiia Monto – https://commons.wikimedia.org/wiki/File:Vegetables_in_supermarket.jpg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3.0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Martin Shaw – https://commons.wikimedia.org/wiki/File:Vegetable_section_empty_in_a_supermarket_in_Kenmore.jpg – 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8" name="" descr=""/>
          <p:cNvPicPr/>
          <p:nvPr/>
        </p:nvPicPr>
        <p:blipFill>
          <a:blip r:embed="rId3"/>
          <a:stretch/>
        </p:blipFill>
        <p:spPr>
          <a:xfrm>
            <a:off x="274320" y="2011680"/>
            <a:ext cx="5020560" cy="3686040"/>
          </a:xfrm>
          <a:prstGeom prst="rect">
            <a:avLst/>
          </a:prstGeom>
          <a:ln w="0">
            <a:noFill/>
          </a:ln>
        </p:spPr>
      </p:pic>
      <p:pic>
        <p:nvPicPr>
          <p:cNvPr id="279" name="" descr=""/>
          <p:cNvPicPr/>
          <p:nvPr/>
        </p:nvPicPr>
        <p:blipFill>
          <a:blip r:embed="rId4"/>
          <a:stretch/>
        </p:blipFill>
        <p:spPr>
          <a:xfrm>
            <a:off x="6583680" y="2103120"/>
            <a:ext cx="4746240" cy="3557520"/>
          </a:xfrm>
          <a:prstGeom prst="rect">
            <a:avLst/>
          </a:prstGeom>
          <a:ln w="0">
            <a:noFill/>
          </a:ln>
        </p:spPr>
      </p:pic>
      <p:sp>
        <p:nvSpPr>
          <p:cNvPr id="280" name="CustomShape 4"/>
          <p:cNvSpPr/>
          <p:nvPr/>
        </p:nvSpPr>
        <p:spPr>
          <a:xfrm>
            <a:off x="5669280" y="3668760"/>
            <a:ext cx="583200" cy="2602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008c4f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Smart Farming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252360" y="6173280"/>
            <a:ext cx="7772760" cy="55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AGCO-Fendt – https://upload.wikimedia.org/wikipedia/commons/b/b3/Fendt_Xaver.jpg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K-State Research and Extension – https://www.flickr.com/photos/ksrecomm/49090900066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Climate Change, Agriculture and Food Security – https://www.flickr.com/photos/cgiarclimate/30947602551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BY-NC-SA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4" name="" descr=""/>
          <p:cNvPicPr/>
          <p:nvPr/>
        </p:nvPicPr>
        <p:blipFill>
          <a:blip r:embed="rId4"/>
          <a:srcRect l="19275" t="7174" r="22887" b="22694"/>
          <a:stretch/>
        </p:blipFill>
        <p:spPr>
          <a:xfrm>
            <a:off x="457200" y="2468880"/>
            <a:ext cx="3837240" cy="3105720"/>
          </a:xfrm>
          <a:prstGeom prst="rect">
            <a:avLst/>
          </a:prstGeom>
          <a:ln w="0">
            <a:noFill/>
          </a:ln>
        </p:spPr>
      </p:pic>
      <p:pic>
        <p:nvPicPr>
          <p:cNvPr id="285" name="" descr=""/>
          <p:cNvPicPr/>
          <p:nvPr/>
        </p:nvPicPr>
        <p:blipFill>
          <a:blip r:embed="rId5"/>
          <a:srcRect l="0" t="11272" r="0" b="0"/>
          <a:stretch/>
        </p:blipFill>
        <p:spPr>
          <a:xfrm>
            <a:off x="4943160" y="1251000"/>
            <a:ext cx="4563720" cy="2764800"/>
          </a:xfrm>
          <a:prstGeom prst="rect">
            <a:avLst/>
          </a:prstGeom>
          <a:ln w="0">
            <a:noFill/>
          </a:ln>
        </p:spPr>
      </p:pic>
      <p:pic>
        <p:nvPicPr>
          <p:cNvPr id="286" name="" descr=""/>
          <p:cNvPicPr/>
          <p:nvPr/>
        </p:nvPicPr>
        <p:blipFill>
          <a:blip r:embed="rId6"/>
          <a:srcRect l="21769" t="13415" r="26643" b="24636"/>
          <a:stretch/>
        </p:blipFill>
        <p:spPr>
          <a:xfrm>
            <a:off x="7315200" y="4114800"/>
            <a:ext cx="3308400" cy="2648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Indoor Farming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9" name="" descr=""/>
          <p:cNvPicPr/>
          <p:nvPr/>
        </p:nvPicPr>
        <p:blipFill>
          <a:blip r:embed="rId1"/>
          <a:stretch/>
        </p:blipFill>
        <p:spPr>
          <a:xfrm>
            <a:off x="2370240" y="1645920"/>
            <a:ext cx="7136640" cy="4752000"/>
          </a:xfrm>
          <a:prstGeom prst="rect">
            <a:avLst/>
          </a:prstGeom>
          <a:ln w="0">
            <a:noFill/>
          </a:ln>
        </p:spPr>
      </p:pic>
      <p:sp>
        <p:nvSpPr>
          <p:cNvPr id="290" name="CustomShape 3"/>
          <p:cNvSpPr/>
          <p:nvPr/>
        </p:nvSpPr>
        <p:spPr>
          <a:xfrm>
            <a:off x="263520" y="6492240"/>
            <a:ext cx="10523520" cy="51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Fadi Hage. – https://upload.wikimedia.org/wikipedia/commons/9/9f/Lufa_Farms_Montreal_rooftop_greenhouse.jpg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3.0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Indoor Farming – Vegetables to Mushrooms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3" name="Grafik 7" descr=""/>
          <p:cNvPicPr/>
          <p:nvPr/>
        </p:nvPicPr>
        <p:blipFill>
          <a:blip r:embed="rId1"/>
          <a:stretch/>
        </p:blipFill>
        <p:spPr>
          <a:xfrm>
            <a:off x="365760" y="2346480"/>
            <a:ext cx="4061880" cy="3045600"/>
          </a:xfrm>
          <a:prstGeom prst="rect">
            <a:avLst/>
          </a:prstGeom>
          <a:ln w="0">
            <a:noFill/>
          </a:ln>
        </p:spPr>
      </p:pic>
      <p:sp>
        <p:nvSpPr>
          <p:cNvPr id="294" name="CustomShape 3"/>
          <p:cNvSpPr/>
          <p:nvPr/>
        </p:nvSpPr>
        <p:spPr>
          <a:xfrm>
            <a:off x="4572000" y="3931560"/>
            <a:ext cx="825480" cy="360"/>
          </a:xfrm>
          <a:custGeom>
            <a:avLst/>
            <a:gdLst>
              <a:gd name="textAreaLeft" fmla="*/ 0 w 825480"/>
              <a:gd name="textAreaRight" fmla="*/ 826200 w 825480"/>
              <a:gd name="textAreaTop" fmla="*/ 0 h 360"/>
              <a:gd name="textAreaBottom" fmla="*/ 1440 h 360"/>
            </a:gdLst>
            <a:ahLst/>
            <a:rect l="textAreaLeft" t="textAreaTop" r="textAreaRight" b="textAreaBottom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4a7eb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-44280" bIns="-4428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95" name="" descr=""/>
          <p:cNvPicPr/>
          <p:nvPr/>
        </p:nvPicPr>
        <p:blipFill>
          <a:blip r:embed="rId2"/>
          <a:srcRect l="10487" t="16047" r="4886" b="3689"/>
          <a:stretch/>
        </p:blipFill>
        <p:spPr>
          <a:xfrm>
            <a:off x="6400800" y="1554480"/>
            <a:ext cx="3837600" cy="2581920"/>
          </a:xfrm>
          <a:prstGeom prst="rect">
            <a:avLst/>
          </a:prstGeom>
          <a:ln w="0">
            <a:noFill/>
          </a:ln>
        </p:spPr>
      </p:pic>
      <p:pic>
        <p:nvPicPr>
          <p:cNvPr id="296" name="" descr=""/>
          <p:cNvPicPr/>
          <p:nvPr/>
        </p:nvPicPr>
        <p:blipFill>
          <a:blip r:embed="rId3"/>
          <a:stretch/>
        </p:blipFill>
        <p:spPr>
          <a:xfrm>
            <a:off x="6298560" y="4099680"/>
            <a:ext cx="3482640" cy="2755440"/>
          </a:xfrm>
          <a:prstGeom prst="rect">
            <a:avLst/>
          </a:prstGeom>
          <a:ln w="0"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263520" y="6411600"/>
            <a:ext cx="97887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Benjamin Leiding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Dominique Briechle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5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335520" y="4406760"/>
            <a:ext cx="10728000" cy="133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Introduction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335520" y="2906640"/>
            <a:ext cx="10728000" cy="147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Vertical Farming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0" name="" descr=""/>
          <p:cNvPicPr/>
          <p:nvPr/>
        </p:nvPicPr>
        <p:blipFill>
          <a:blip r:embed="rId1"/>
          <a:stretch/>
        </p:blipFill>
        <p:spPr>
          <a:xfrm>
            <a:off x="182880" y="1615320"/>
            <a:ext cx="4020480" cy="2679480"/>
          </a:xfrm>
          <a:prstGeom prst="rect">
            <a:avLst/>
          </a:prstGeom>
          <a:ln w="0">
            <a:noFill/>
          </a:ln>
        </p:spPr>
      </p:pic>
      <p:sp>
        <p:nvSpPr>
          <p:cNvPr id="301" name="CustomShape 3"/>
          <p:cNvSpPr/>
          <p:nvPr/>
        </p:nvSpPr>
        <p:spPr>
          <a:xfrm>
            <a:off x="252360" y="6036120"/>
            <a:ext cx="7772760" cy="71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ifarm.fi – https://upload.wikimedia.org/wikipedia/commons/5/5a/IFarm.fi_Vertical_farm_Finland.jpg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ILRI – Aeroponics – https://www.flickr.com/photos/ilri/28664986336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BY-NC-ND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Aqua Mechanical – https://www.flickr.com/photos/aquamech-utah/24443777644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4. Oregon State University – https://upload.wikimedia.org/wikipedia/commons/3/36/Hydroponics_%2833185459271%29.jpg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5"/>
              </a:rPr>
              <a:t>CC BY-SA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2" name="" descr=""/>
          <p:cNvPicPr/>
          <p:nvPr/>
        </p:nvPicPr>
        <p:blipFill>
          <a:blip r:embed="rId6"/>
          <a:stretch/>
        </p:blipFill>
        <p:spPr>
          <a:xfrm>
            <a:off x="7653240" y="3840480"/>
            <a:ext cx="3682440" cy="2750400"/>
          </a:xfrm>
          <a:prstGeom prst="rect">
            <a:avLst/>
          </a:prstGeom>
          <a:ln w="0">
            <a:noFill/>
          </a:ln>
        </p:spPr>
      </p:pic>
      <p:pic>
        <p:nvPicPr>
          <p:cNvPr id="303" name="" descr=""/>
          <p:cNvPicPr/>
          <p:nvPr/>
        </p:nvPicPr>
        <p:blipFill>
          <a:blip r:embed="rId7"/>
          <a:stretch/>
        </p:blipFill>
        <p:spPr>
          <a:xfrm>
            <a:off x="7589520" y="1188720"/>
            <a:ext cx="3746160" cy="2486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Vertical Farming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6" name="" descr=""/>
          <p:cNvPicPr/>
          <p:nvPr/>
        </p:nvPicPr>
        <p:blipFill>
          <a:blip r:embed="rId1"/>
          <a:stretch/>
        </p:blipFill>
        <p:spPr>
          <a:xfrm>
            <a:off x="182880" y="1615320"/>
            <a:ext cx="4020480" cy="2679480"/>
          </a:xfrm>
          <a:prstGeom prst="rect">
            <a:avLst/>
          </a:prstGeom>
          <a:ln w="0">
            <a:noFill/>
          </a:ln>
        </p:spPr>
      </p:pic>
      <p:sp>
        <p:nvSpPr>
          <p:cNvPr id="307" name="CustomShape 3"/>
          <p:cNvSpPr/>
          <p:nvPr/>
        </p:nvSpPr>
        <p:spPr>
          <a:xfrm>
            <a:off x="252360" y="6036120"/>
            <a:ext cx="7772760" cy="71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ifarm.fi – https://upload.wikimedia.org/wikipedia/commons/5/5a/IFarm.fi_Vertical_farm_Finland.jpg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ILRI – Aeroponics – https://www.flickr.com/photos/ilri/28664986336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BY-NC-ND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Aqua Mechanical – https://www.flickr.com/photos/aquamech-utah/24443777644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4. Oregon State University – https://upload.wikimedia.org/wikipedia/commons/3/36/Hydroponics_%2833185459271%29.jpg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5"/>
              </a:rPr>
              <a:t>CC BY-SA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8" name="" descr=""/>
          <p:cNvPicPr/>
          <p:nvPr/>
        </p:nvPicPr>
        <p:blipFill>
          <a:blip r:embed="rId6"/>
          <a:stretch/>
        </p:blipFill>
        <p:spPr>
          <a:xfrm>
            <a:off x="4297680" y="2926080"/>
            <a:ext cx="3197520" cy="2397240"/>
          </a:xfrm>
          <a:prstGeom prst="rect">
            <a:avLst/>
          </a:prstGeom>
          <a:ln w="0">
            <a:noFill/>
          </a:ln>
        </p:spPr>
      </p:pic>
      <p:pic>
        <p:nvPicPr>
          <p:cNvPr id="309" name="" descr=""/>
          <p:cNvPicPr/>
          <p:nvPr/>
        </p:nvPicPr>
        <p:blipFill>
          <a:blip r:embed="rId7"/>
          <a:stretch/>
        </p:blipFill>
        <p:spPr>
          <a:xfrm>
            <a:off x="7653240" y="3840480"/>
            <a:ext cx="3682440" cy="2750400"/>
          </a:xfrm>
          <a:prstGeom prst="rect">
            <a:avLst/>
          </a:prstGeom>
          <a:ln w="0">
            <a:noFill/>
          </a:ln>
        </p:spPr>
      </p:pic>
      <p:pic>
        <p:nvPicPr>
          <p:cNvPr id="310" name="" descr=""/>
          <p:cNvPicPr/>
          <p:nvPr/>
        </p:nvPicPr>
        <p:blipFill>
          <a:blip r:embed="rId8"/>
          <a:stretch/>
        </p:blipFill>
        <p:spPr>
          <a:xfrm>
            <a:off x="7589520" y="1188720"/>
            <a:ext cx="3746160" cy="2486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Vertical Farming – Hydroponic Systems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CustomShape 3"/>
          <p:cNvSpPr/>
          <p:nvPr/>
        </p:nvSpPr>
        <p:spPr>
          <a:xfrm>
            <a:off x="263520" y="6231600"/>
            <a:ext cx="9788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from: S. Lee, J. Lee (2015) – Beneficial bacteria and fungi in hydroponic systems: Types and characteristics of hydroponic food production methods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CustomShape 4"/>
          <p:cNvSpPr/>
          <p:nvPr/>
        </p:nvSpPr>
        <p:spPr>
          <a:xfrm>
            <a:off x="263520" y="6411600"/>
            <a:ext cx="9788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Plant graphic edited and adapted from original work titled “Gravel in Plant Container Causing Wet Soil Graphic” authored by “Garlan Miles”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5" name="" descr=""/>
          <p:cNvPicPr/>
          <p:nvPr/>
        </p:nvPicPr>
        <p:blipFill>
          <a:blip r:embed="rId3"/>
          <a:stretch/>
        </p:blipFill>
        <p:spPr>
          <a:xfrm>
            <a:off x="318240" y="1630800"/>
            <a:ext cx="11110680" cy="4443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Aquaponics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8" name="" descr=""/>
          <p:cNvPicPr/>
          <p:nvPr/>
        </p:nvPicPr>
        <p:blipFill>
          <a:blip r:embed="rId1"/>
          <a:stretch/>
        </p:blipFill>
        <p:spPr>
          <a:xfrm>
            <a:off x="2593080" y="1316160"/>
            <a:ext cx="6776640" cy="5081760"/>
          </a:xfrm>
          <a:prstGeom prst="rect">
            <a:avLst/>
          </a:prstGeom>
          <a:ln w="0">
            <a:noFill/>
          </a:ln>
        </p:spPr>
      </p:pic>
      <p:sp>
        <p:nvSpPr>
          <p:cNvPr id="319" name="CustomShape 3"/>
          <p:cNvSpPr/>
          <p:nvPr/>
        </p:nvSpPr>
        <p:spPr>
          <a:xfrm>
            <a:off x="263520" y="6411600"/>
            <a:ext cx="9788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Kate Field – https://www.flickr.com/photos/gatewayhorticulture/6852357005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CustomShape 2"/>
          <p:cNvSpPr/>
          <p:nvPr/>
        </p:nvSpPr>
        <p:spPr>
          <a:xfrm>
            <a:off x="335520" y="1268280"/>
            <a:ext cx="10732680" cy="50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Aquaponic spaceship on the Oker in Braunschweig →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CustomShape 3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Aquaponics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CustomShape 4"/>
          <p:cNvSpPr/>
          <p:nvPr/>
        </p:nvSpPr>
        <p:spPr>
          <a:xfrm>
            <a:off x="9950040" y="911520"/>
            <a:ext cx="514080" cy="49392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Aquaponics – What’s next?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Aquaponics – What’s next?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de-DE" sz="4000" spc="-1" strike="noStrike">
                <a:solidFill>
                  <a:srgbClr val="000000"/>
                </a:solidFill>
                <a:latin typeface="Arial Unicode MS"/>
                <a:ea typeface="DejaVu Sans"/>
              </a:rPr>
              <a:t>Insects!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Irrigation Management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263520" y="6411600"/>
            <a:ext cx="978876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IWMI Flickr Photos – https://www.flickr.com/photos/iwmi/8662458036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BY-NC-ND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2" name="" descr=""/>
          <p:cNvPicPr/>
          <p:nvPr/>
        </p:nvPicPr>
        <p:blipFill>
          <a:blip r:embed="rId2"/>
          <a:stretch/>
        </p:blipFill>
        <p:spPr>
          <a:xfrm>
            <a:off x="365760" y="2169360"/>
            <a:ext cx="5404320" cy="3588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Irrigation Management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CustomShape 3"/>
          <p:cNvSpPr/>
          <p:nvPr/>
        </p:nvSpPr>
        <p:spPr>
          <a:xfrm>
            <a:off x="263520" y="6411600"/>
            <a:ext cx="97887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IWMI Flickr Photos – https://www.flickr.com/photos/iwmi/8662458036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BY-NC-ND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6" name="" descr=""/>
          <p:cNvPicPr/>
          <p:nvPr/>
        </p:nvPicPr>
        <p:blipFill>
          <a:blip r:embed="rId3"/>
          <a:stretch/>
        </p:blipFill>
        <p:spPr>
          <a:xfrm>
            <a:off x="365760" y="2169360"/>
            <a:ext cx="5404320" cy="3588480"/>
          </a:xfrm>
          <a:prstGeom prst="rect">
            <a:avLst/>
          </a:prstGeom>
          <a:ln w="0">
            <a:noFill/>
          </a:ln>
        </p:spPr>
      </p:pic>
      <p:pic>
        <p:nvPicPr>
          <p:cNvPr id="337" name="" descr=""/>
          <p:cNvPicPr/>
          <p:nvPr/>
        </p:nvPicPr>
        <p:blipFill>
          <a:blip r:embed="rId4"/>
          <a:stretch/>
        </p:blipFill>
        <p:spPr>
          <a:xfrm>
            <a:off x="6634440" y="1005840"/>
            <a:ext cx="4152600" cy="5537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Ecological (No/Low-Tech) Alternatives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335520" y="1268280"/>
            <a:ext cx="10732680" cy="50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Agroforestry → Trees/shrubs are grown around or among crops or pastureland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Permaculture → Growth of an agricultural ecosystem in a self-sufficient and sustainable way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Silvopasture → Trees, forage and domesticated animals in a mutually beneficial way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Etc. 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CustomShape 4"/>
          <p:cNvSpPr/>
          <p:nvPr/>
        </p:nvSpPr>
        <p:spPr>
          <a:xfrm>
            <a:off x="9950040" y="907560"/>
            <a:ext cx="514080" cy="49392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432720" y="1148040"/>
            <a:ext cx="1034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CE/CS and Technology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263520" y="6492240"/>
            <a:ext cx="107870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recreated from: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2"/>
          <a:stretch/>
        </p:blipFill>
        <p:spPr>
          <a:xfrm>
            <a:off x="561240" y="1361160"/>
            <a:ext cx="9900720" cy="5046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335520" y="4406760"/>
            <a:ext cx="10728000" cy="133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OThers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335520" y="2906640"/>
            <a:ext cx="10728000" cy="147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CustomShape 2"/>
          <p:cNvSpPr/>
          <p:nvPr/>
        </p:nvSpPr>
        <p:spPr>
          <a:xfrm>
            <a:off x="335520" y="1268280"/>
            <a:ext cx="10732680" cy="50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Green cement/steel/aluminum/...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Desalination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Water purification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Etc.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CustomShape 3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335520" y="4406760"/>
            <a:ext cx="10728000" cy="133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Conclusion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CustomShape 2"/>
          <p:cNvSpPr/>
          <p:nvPr/>
        </p:nvSpPr>
        <p:spPr>
          <a:xfrm>
            <a:off x="335520" y="2906640"/>
            <a:ext cx="10728000" cy="147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335520" y="764640"/>
            <a:ext cx="10728360" cy="47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35520" y="1268640"/>
            <a:ext cx="10728360" cy="501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 am not saying that all sustainability-related technologies are bad!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However, business-as-usual in conjunction with sustainable technologies is not the solution, it is rather a supporting aspect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buying some time, that’s it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sustainability-related technologies are complex and require a lot of resources and energy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Also: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Given a remaining set of resources and a remaining carbon budget → Which (emerging/sustainability-related) technologies can we afford to work on?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Additional Resources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335520" y="126864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 to Save a Planet – Electrify This! (Podcast)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Food and Environment Reporting Network – Hot Farm (Podcast)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D. Holmgren (2002).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Permaculture: Principles &amp; Pathways Beyond Sustainability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W. B. Arthuer (2011).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The Nature of Technology – What It Is and How It Evolves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335520" y="1268640"/>
            <a:ext cx="10729800" cy="50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335520" y="764640"/>
            <a:ext cx="1072980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335520" y="4406760"/>
            <a:ext cx="10728000" cy="133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Carbon Capture and Storage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335520" y="2906640"/>
            <a:ext cx="10728000" cy="147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Carbon Capture and Storage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335520" y="1268280"/>
            <a:ext cx="10732680" cy="50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Too much CO2? → Lets put it “somewhere”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CustomShape 3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Introduction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CustomShape 4"/>
          <p:cNvSpPr/>
          <p:nvPr/>
        </p:nvSpPr>
        <p:spPr>
          <a:xfrm>
            <a:off x="335520" y="3286440"/>
            <a:ext cx="10781280" cy="10944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Carbon Capture and Storage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Reforestation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269280" y="6316560"/>
            <a:ext cx="105235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Pacific Southwest Forest Service, USDA – https://www.flickr.com/photos/usfsregion5/3598029211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Downtowngal – https://upload.wikimedia.org/wikipedia/commons/3/30/Reforestation%2C_Lake_Tahoe_area.jpg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3.0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5" name="" descr=""/>
          <p:cNvPicPr/>
          <p:nvPr/>
        </p:nvPicPr>
        <p:blipFill>
          <a:blip r:embed="rId3"/>
          <a:stretch/>
        </p:blipFill>
        <p:spPr>
          <a:xfrm>
            <a:off x="182880" y="1645920"/>
            <a:ext cx="4660560" cy="3098520"/>
          </a:xfrm>
          <a:prstGeom prst="rect">
            <a:avLst/>
          </a:prstGeom>
          <a:ln w="0">
            <a:noFill/>
          </a:ln>
        </p:spPr>
      </p:pic>
      <p:pic>
        <p:nvPicPr>
          <p:cNvPr id="196" name="" descr=""/>
          <p:cNvPicPr/>
          <p:nvPr/>
        </p:nvPicPr>
        <p:blipFill>
          <a:blip r:embed="rId4"/>
          <a:stretch/>
        </p:blipFill>
        <p:spPr>
          <a:xfrm>
            <a:off x="5029200" y="2891880"/>
            <a:ext cx="6215040" cy="341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Carbon Capture and Storage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Biological Carbon Capture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CustomShape 3"/>
          <p:cNvSpPr/>
          <p:nvPr/>
        </p:nvSpPr>
        <p:spPr>
          <a:xfrm>
            <a:off x="263520" y="6411600"/>
            <a:ext cx="1107216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from: K.K. Jaiswal, S. Dutta, I. Banerjee, C.B. Pohrmen, V. Kumar (2021) – Photosynthetic microalgae–based carbon sequestration and generation of biomass in biorefinery approach for renewable biofuels for a cleaner environment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2"/>
          <a:stretch/>
        </p:blipFill>
        <p:spPr>
          <a:xfrm>
            <a:off x="2766960" y="1540440"/>
            <a:ext cx="5963040" cy="4822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Carbon Capture and Storage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Carbon Mineralisation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263520" y="6411600"/>
            <a:ext cx="1107216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from: Climeworks (2022) – https://climeworks.com/co2-removal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4" name="" descr=""/>
          <p:cNvPicPr/>
          <p:nvPr/>
        </p:nvPicPr>
        <p:blipFill>
          <a:blip r:embed="rId1"/>
          <a:stretch/>
        </p:blipFill>
        <p:spPr>
          <a:xfrm>
            <a:off x="2097360" y="919800"/>
            <a:ext cx="8323560" cy="5407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6225</TotalTime>
  <Application>LibreOffice/7.5.9.2$Linux_X86_64 LibreOffice_project/50$Build-2</Application>
  <AppVersion>15.0000</AppVersion>
  <Words>1010</Words>
  <Paragraphs>159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/>
  <dcterms:modified xsi:type="dcterms:W3CDTF">2024-01-23T22:35:18Z</dcterms:modified>
  <cp:revision>3983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20</vt:i4>
  </property>
</Properties>
</file>